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1" r:id="rId9"/>
    <p:sldId id="263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05" autoAdjust="0"/>
    <p:restoredTop sz="94670"/>
  </p:normalViewPr>
  <p:slideViewPr>
    <p:cSldViewPr snapToGrid="0" snapToObjects="1">
      <p:cViewPr varScale="1">
        <p:scale>
          <a:sx n="86" d="100"/>
          <a:sy n="86" d="100"/>
        </p:scale>
        <p:origin x="2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5396A-2E5D-3249-90C5-7443122320DF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70CDB-E3A3-A642-8859-8E964C48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A53B-6226-A54E-B25E-B14FC0F957F9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489E-DFB8-1E46-AE1E-30CBBE581AE7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3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AA74-8A8A-564D-9988-B554C71FB7E6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3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C696D-4F94-6045-8006-916784555B02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7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141A-91CF-A743-BC96-7CBA954D3166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7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9856-7A26-DC43-BF74-6B74E215E7F8}" type="datetime3">
              <a:rPr lang="en-US" smtClean="0"/>
              <a:t>23 July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90E4-2927-004B-99A8-7551D577CFBF}" type="datetime3">
              <a:rPr lang="en-US" smtClean="0"/>
              <a:t>23 July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8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167D-0A4B-3347-99A0-615E20DDBD78}" type="datetime3">
              <a:rPr lang="en-US" smtClean="0"/>
              <a:t>23 July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6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FD76-C9E3-9243-A27C-D0A5F71B909E}" type="datetime3">
              <a:rPr lang="en-US" smtClean="0"/>
              <a:t>23 July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0B7F5-2FE2-384E-B1DA-AFC9E86FAF2F}" type="datetime3">
              <a:rPr lang="en-US" smtClean="0"/>
              <a:t>23 July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4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4CD6-8EAA-BA44-B68C-D5AFE730DA56}" type="datetime3">
              <a:rPr lang="en-US" smtClean="0"/>
              <a:t>23 July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5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838B2-BA1E-7F45-8DA7-01F4AB532092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4B571-C617-474F-A384-F4EEBE7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5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media10.m4a"/><Relationship Id="rId7" Type="http://schemas.openxmlformats.org/officeDocument/2006/relationships/image" Target="../media/image3.emf"/><Relationship Id="rId2" Type="http://schemas.microsoft.com/office/2007/relationships/media" Target="../media/media10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11.m4a"/><Relationship Id="rId7" Type="http://schemas.openxmlformats.org/officeDocument/2006/relationships/image" Target="../media/image20.emf"/><Relationship Id="rId2" Type="http://schemas.microsoft.com/office/2007/relationships/media" Target="../media/media11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media12.m4a"/><Relationship Id="rId7" Type="http://schemas.openxmlformats.org/officeDocument/2006/relationships/image" Target="../media/image22.emf"/><Relationship Id="rId2" Type="http://schemas.microsoft.com/office/2007/relationships/media" Target="../media/media12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3.emf"/><Relationship Id="rId2" Type="http://schemas.microsoft.com/office/2007/relationships/media" Target="../media/media13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audio" Target="../media/media3.m4a"/><Relationship Id="rId7" Type="http://schemas.openxmlformats.org/officeDocument/2006/relationships/oleObject" Target="../embeddings/oleObject1.bin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4.m4a"/><Relationship Id="rId7" Type="http://schemas.openxmlformats.org/officeDocument/2006/relationships/image" Target="../media/image3.e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5.m4a"/><Relationship Id="rId7" Type="http://schemas.openxmlformats.org/officeDocument/2006/relationships/image" Target="../media/image10.jpg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2.emf"/><Relationship Id="rId2" Type="http://schemas.microsoft.com/office/2007/relationships/media" Target="../media/media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7.m4a"/><Relationship Id="rId7" Type="http://schemas.openxmlformats.org/officeDocument/2006/relationships/image" Target="../media/image13.jpeg"/><Relationship Id="rId2" Type="http://schemas.microsoft.com/office/2007/relationships/media" Target="../media/media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8.m4a"/><Relationship Id="rId7" Type="http://schemas.openxmlformats.org/officeDocument/2006/relationships/image" Target="../media/image15.jpg"/><Relationship Id="rId2" Type="http://schemas.microsoft.com/office/2007/relationships/media" Target="../media/media8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media9.m4a"/><Relationship Id="rId7" Type="http://schemas.openxmlformats.org/officeDocument/2006/relationships/image" Target="../media/image17.emf"/><Relationship Id="rId2" Type="http://schemas.microsoft.com/office/2007/relationships/media" Target="../media/media9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2DB3-9549-C34D-8AE9-C84A488F4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339702"/>
            <a:ext cx="10363200" cy="1394084"/>
          </a:xfrm>
        </p:spPr>
        <p:txBody>
          <a:bodyPr>
            <a:noAutofit/>
          </a:bodyPr>
          <a:lstStyle/>
          <a:p>
            <a:pPr algn="r"/>
            <a:r>
              <a:rPr lang="en-US" sz="4000" b="1" dirty="0"/>
              <a:t>An experimental study on the active noise control using a parametric array loudspeaker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0C78D-723E-E442-A7C0-6A8B01491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0619" y="3296334"/>
            <a:ext cx="9395381" cy="1655762"/>
          </a:xfrm>
        </p:spPr>
        <p:txBody>
          <a:bodyPr>
            <a:normAutofit/>
          </a:bodyPr>
          <a:lstStyle/>
          <a:p>
            <a:pPr algn="r"/>
            <a:r>
              <a:rPr lang="en-US" altLang="zh-CN" b="1" u="sng" dirty="0">
                <a:solidFill>
                  <a:schemeClr val="accent2"/>
                </a:solidFill>
              </a:rPr>
              <a:t>Jiaxin ZHONG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Tong</a:t>
            </a:r>
            <a:r>
              <a:rPr lang="zh-CN" altLang="en-US" dirty="0"/>
              <a:t> </a:t>
            </a:r>
            <a:r>
              <a:rPr lang="en-US" altLang="zh-CN" dirty="0"/>
              <a:t>XIAO,</a:t>
            </a:r>
            <a:r>
              <a:rPr lang="zh-CN" altLang="en-US" dirty="0"/>
              <a:t> </a:t>
            </a:r>
            <a:r>
              <a:rPr lang="en-US" altLang="zh-CN" dirty="0"/>
              <a:t>Benjamin</a:t>
            </a:r>
            <a:r>
              <a:rPr lang="zh-CN" altLang="en-US" dirty="0"/>
              <a:t> </a:t>
            </a:r>
            <a:r>
              <a:rPr lang="en-US" altLang="zh-CN" dirty="0"/>
              <a:t>HALKON,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KIRBY,</a:t>
            </a:r>
            <a:r>
              <a:rPr lang="zh-CN" altLang="en-US" dirty="0"/>
              <a:t> </a:t>
            </a:r>
            <a:r>
              <a:rPr lang="en-US" altLang="zh-CN" dirty="0"/>
              <a:t>Xiaojun</a:t>
            </a:r>
            <a:r>
              <a:rPr lang="zh-CN" altLang="en-US" dirty="0"/>
              <a:t> </a:t>
            </a:r>
            <a:r>
              <a:rPr lang="en-US" altLang="zh-CN" dirty="0"/>
              <a:t>QIU</a:t>
            </a:r>
          </a:p>
          <a:p>
            <a:pPr algn="r"/>
            <a:r>
              <a:rPr lang="en-US" sz="2000" dirty="0"/>
              <a:t>Centre for Audio, Acoustics and Vibration, Faculty of Engineering and Information Technology, University of Technology Sydney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5CC4-0DC6-C842-916C-9A9BCF16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936C4CF-C15D-004B-9ADF-7D0322486635}" type="datetime3">
              <a:rPr lang="en-US" smtClean="0"/>
              <a:t>23 July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A6324-944C-D647-8D2A-36C093879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9FAE7-6741-8D46-AC95-7F9FAE02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C0A4B571-C617-474F-A384-F4EEBE7B4FBC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그림 2">
            <a:extLst>
              <a:ext uri="{FF2B5EF4-FFF2-40B4-BE49-F238E27FC236}">
                <a16:creationId xmlns:a16="http://schemas.microsoft.com/office/drawing/2014/main" id="{9E300F68-5C81-0740-83AE-ED9C0ED6C5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35332"/>
            <a:ext cx="3334658" cy="17704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8A9BA0B-D182-034B-AFE0-425621C4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8"/>
    </mc:Choice>
    <mc:Fallback xmlns="">
      <p:transition spd="slow" advTm="14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</a:t>
            </a:r>
            <a:r>
              <a:rPr lang="en-US" altLang="zh-CN" b="1" dirty="0">
                <a:solidFill>
                  <a:schemeClr val="accent2"/>
                </a:solidFill>
              </a:rPr>
              <a:t>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Results</a:t>
            </a:r>
            <a:r>
              <a:rPr lang="zh-CN" altLang="en-US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ear</a:t>
            </a:r>
            <a:r>
              <a:rPr lang="zh-CN" altLang="en-US" sz="2400" dirty="0"/>
              <a:t> </a:t>
            </a:r>
            <a:r>
              <a:rPr lang="en-US" altLang="zh-CN" sz="2400" dirty="0"/>
              <a:t>simulator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head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torso</a:t>
            </a:r>
            <a:r>
              <a:rPr lang="zh-CN" altLang="en-US" sz="2400" dirty="0"/>
              <a:t> </a:t>
            </a:r>
            <a:r>
              <a:rPr lang="en-US" altLang="zh-CN" sz="2400" dirty="0"/>
              <a:t>simulator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DC447-3FF4-F242-9F2F-4149A8B838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1994"/>
                <a:ext cx="10515600" cy="5134969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zh-CN" sz="2000" b="0" dirty="0"/>
                  <a:t>Change</a:t>
                </a:r>
                <a:r>
                  <a:rPr lang="zh-CN" altLang="en-US" sz="2000" b="0" dirty="0"/>
                  <a:t> </a:t>
                </a:r>
                <a:r>
                  <a:rPr lang="en-US" altLang="zh-CN" sz="2000" b="0" dirty="0"/>
                  <a:t>the</a:t>
                </a:r>
                <a:r>
                  <a:rPr lang="zh-CN" altLang="en-US" sz="2000" b="0" dirty="0"/>
                  <a:t> </a:t>
                </a:r>
                <a:r>
                  <a:rPr lang="en-US" altLang="zh-CN" sz="2000" b="0" dirty="0"/>
                  <a:t>distance</a:t>
                </a:r>
                <a:r>
                  <a:rPr lang="zh-CN" altLang="en-US" sz="2000" b="0" dirty="0"/>
                  <a:t> </a:t>
                </a:r>
                <a:r>
                  <a:rPr lang="en-US" altLang="zh-CN" sz="2000" b="0" dirty="0"/>
                  <a:t>between</a:t>
                </a:r>
                <a:r>
                  <a:rPr lang="zh-CN" altLang="en-US" sz="2000" b="0" dirty="0"/>
                  <a:t> </a:t>
                </a:r>
                <a:r>
                  <a:rPr lang="en-US" altLang="zh-CN" sz="2000" b="0" dirty="0"/>
                  <a:t>the</a:t>
                </a:r>
                <a:r>
                  <a:rPr lang="zh-CN" altLang="en-US" sz="2000" b="0" dirty="0"/>
                  <a:t> </a:t>
                </a:r>
                <a:r>
                  <a:rPr lang="en-US" altLang="zh-CN" sz="2000" dirty="0"/>
                  <a:t>secondary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source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error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point</a:t>
                </a:r>
                <a:endParaRPr lang="en-US" altLang="zh-CN" sz="2000" b="0" dirty="0"/>
              </a:p>
              <a:p>
                <a:pPr algn="just"/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dB</a:t>
                </a:r>
                <a:r>
                  <a:rPr lang="zh-CN" altLang="en-US" sz="2000" b="1" dirty="0"/>
                  <a:t> </a:t>
                </a:r>
                <a:r>
                  <a:rPr lang="en-US" altLang="zh-CN" sz="2000" dirty="0"/>
                  <a:t>noise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reduction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from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1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kHz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6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kHz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both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loudspeakers</a:t>
                </a:r>
              </a:p>
              <a:p>
                <a:pPr algn="just"/>
                <a:r>
                  <a:rPr lang="en-US" altLang="zh-CN" sz="2000" dirty="0"/>
                  <a:t>PAL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effective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traditional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loudspeaker</a:t>
                </a:r>
                <a:endParaRPr lang="en-US" altLang="zh-CN" sz="1200" dirty="0"/>
              </a:p>
              <a:p>
                <a:pPr algn="just"/>
                <a:endParaRPr lang="en-US" altLang="zh-CN" sz="1600" dirty="0"/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DC447-3FF4-F242-9F2F-4149A8B838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1994"/>
                <a:ext cx="10515600" cy="5134969"/>
              </a:xfrm>
              <a:blipFill>
                <a:blip r:embed="rId5"/>
                <a:stretch>
                  <a:fillRect l="-483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1215524" y="5674617"/>
            <a:ext cx="9964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  <a:r>
              <a:rPr lang="zh-CN" altLang="en-US" dirty="0"/>
              <a:t> </a:t>
            </a:r>
            <a:r>
              <a:rPr lang="en-US" altLang="zh-CN" dirty="0"/>
              <a:t>reduction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kHz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kHz</a:t>
            </a:r>
            <a:r>
              <a:rPr lang="zh-CN" altLang="en-US" dirty="0"/>
              <a:t> </a:t>
            </a:r>
            <a:r>
              <a:rPr lang="en-US" altLang="zh-CN" b="1" dirty="0"/>
              <a:t>at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left</a:t>
            </a:r>
            <a:r>
              <a:rPr lang="zh-CN" altLang="en-US" b="1" dirty="0"/>
              <a:t> </a:t>
            </a:r>
            <a:r>
              <a:rPr lang="en-US" altLang="zh-CN" b="1" dirty="0"/>
              <a:t>ear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HATS</a:t>
            </a:r>
            <a:r>
              <a:rPr lang="zh-CN" altLang="en-US" b="1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</a:p>
          <a:p>
            <a:pPr algn="ctr"/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secondary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0" r:id="rId6" imgW="127000" imgH="190500" progId="Equation.DSMT4">
                  <p:embed/>
                </p:oleObj>
              </mc:Choice>
              <mc:Fallback>
                <p:oleObj r:id="rId6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D22A27-56A2-3242-84D6-AC4E9E9E590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17" y="2258742"/>
            <a:ext cx="4046565" cy="3459599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435ED4A-5C34-4114-886E-364B1E63B4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7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9"/>
    </mc:Choice>
    <mc:Fallback>
      <p:transition spd="slow" advTm="3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63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</a:t>
            </a:r>
            <a:r>
              <a:rPr lang="en-US" altLang="zh-CN" b="1" dirty="0">
                <a:solidFill>
                  <a:schemeClr val="accent2"/>
                </a:solidFill>
              </a:rPr>
              <a:t>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Results</a:t>
            </a:r>
            <a:r>
              <a:rPr lang="zh-CN" altLang="en-US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evaluation</a:t>
            </a:r>
            <a:r>
              <a:rPr lang="zh-CN" altLang="en-US" sz="2400" dirty="0"/>
              <a:t> </a:t>
            </a:r>
            <a:r>
              <a:rPr lang="en-US" altLang="zh-CN" sz="2400" dirty="0"/>
              <a:t>points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/>
              <a:t>Overall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reduction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6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b="1" dirty="0"/>
              <a:t>evaluation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point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#2</a:t>
            </a:r>
            <a:endParaRPr lang="en-US" altLang="zh-CN" sz="2000" dirty="0"/>
          </a:p>
          <a:p>
            <a:pPr algn="just"/>
            <a:r>
              <a:rPr lang="en-US" altLang="zh-CN" sz="2000" dirty="0"/>
              <a:t>Traditional loudspeaker: </a:t>
            </a:r>
            <a:r>
              <a:rPr lang="en-US" altLang="zh-CN" sz="2000" b="1" dirty="0"/>
              <a:t>−4.9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dB</a:t>
            </a:r>
            <a:r>
              <a:rPr lang="en-US" altLang="zh-CN" sz="2000" dirty="0"/>
              <a:t>;</a:t>
            </a:r>
            <a:r>
              <a:rPr lang="zh-CN" altLang="en-US" sz="2000" dirty="0"/>
              <a:t> </a:t>
            </a:r>
            <a:r>
              <a:rPr lang="en-US" altLang="zh-CN" sz="2000" dirty="0"/>
              <a:t>PAL:</a:t>
            </a:r>
            <a:r>
              <a:rPr lang="zh-CN" altLang="en-US" sz="2000" dirty="0"/>
              <a:t> </a:t>
            </a:r>
            <a:r>
              <a:rPr lang="en-US" altLang="zh-CN" sz="2000" b="1" dirty="0"/>
              <a:t>−0.2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dB</a:t>
            </a:r>
          </a:p>
          <a:p>
            <a:pPr algn="just"/>
            <a:r>
              <a:rPr lang="en-US" altLang="zh-CN" sz="2000" dirty="0"/>
              <a:t>PAL</a:t>
            </a:r>
            <a:r>
              <a:rPr lang="zh-CN" altLang="en-US" sz="2000" dirty="0"/>
              <a:t> </a:t>
            </a:r>
            <a:r>
              <a:rPr lang="en-US" altLang="zh-CN" sz="2000" dirty="0"/>
              <a:t>has</a:t>
            </a:r>
            <a:r>
              <a:rPr lang="zh-CN" altLang="en-US" sz="2000" dirty="0"/>
              <a:t> </a:t>
            </a:r>
            <a:r>
              <a:rPr lang="en-US" altLang="zh-CN" sz="2000" dirty="0"/>
              <a:t>less</a:t>
            </a:r>
            <a:r>
              <a:rPr lang="zh-CN" altLang="en-US" sz="2000" dirty="0"/>
              <a:t> </a:t>
            </a:r>
            <a:r>
              <a:rPr lang="en-US" altLang="zh-CN" sz="2000" dirty="0"/>
              <a:t>effects</a:t>
            </a:r>
            <a:r>
              <a:rPr lang="zh-CN" altLang="en-US" sz="2000" dirty="0"/>
              <a:t>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other</a:t>
            </a:r>
            <a:r>
              <a:rPr lang="zh-CN" altLang="en-US" sz="2000" dirty="0"/>
              <a:t> </a:t>
            </a:r>
            <a:r>
              <a:rPr lang="en-US" altLang="zh-CN" sz="2000" dirty="0"/>
              <a:t>areas</a:t>
            </a:r>
            <a:endParaRPr lang="en-US" altLang="zh-CN" sz="1200" dirty="0"/>
          </a:p>
          <a:p>
            <a:pPr algn="just"/>
            <a:endParaRPr lang="en-US" altLang="zh-CN" sz="1600" dirty="0"/>
          </a:p>
          <a:p>
            <a:pPr algn="just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1404636" y="5706747"/>
            <a:ext cx="915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9</a:t>
            </a:r>
            <a:r>
              <a:rPr lang="zh-CN" altLang="en-US" dirty="0"/>
              <a:t> </a:t>
            </a:r>
            <a:r>
              <a:rPr lang="en-US" altLang="zh-CN" dirty="0"/>
              <a:t>SPL</a:t>
            </a:r>
            <a:r>
              <a:rPr lang="zh-CN" altLang="en-US" dirty="0"/>
              <a:t> </a:t>
            </a: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b="1" dirty="0"/>
              <a:t>evaluation</a:t>
            </a:r>
            <a:r>
              <a:rPr lang="zh-CN" altLang="en-US" b="1" dirty="0"/>
              <a:t> </a:t>
            </a:r>
            <a:r>
              <a:rPr lang="en-US" altLang="zh-CN" b="1" dirty="0"/>
              <a:t>point</a:t>
            </a:r>
            <a:r>
              <a:rPr lang="zh-CN" altLang="en-US" b="1" dirty="0"/>
              <a:t> </a:t>
            </a:r>
            <a:r>
              <a:rPr lang="en-US" altLang="zh-CN" b="1" dirty="0"/>
              <a:t>#2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without</a:t>
            </a:r>
            <a:r>
              <a:rPr lang="zh-CN" altLang="en-US" dirty="0"/>
              <a:t> </a:t>
            </a:r>
            <a:r>
              <a:rPr lang="en-US" altLang="zh-CN" dirty="0"/>
              <a:t>ANC: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loudspeaker,</a:t>
            </a:r>
          </a:p>
          <a:p>
            <a:pPr algn="ctr"/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PAL,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secondary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m.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D0D09A-BAE3-1D42-9ADB-0F52A03AC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49" y="2367747"/>
            <a:ext cx="3906000" cy="333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F04F93-2B3C-784A-A766-5DD6B4735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2" y="2367747"/>
            <a:ext cx="3906000" cy="3339000"/>
          </a:xfrm>
          <a:prstGeom prst="rect">
            <a:avLst/>
          </a:prstGeo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3D522335-C584-4888-B1F4-BA58EB2971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07"/>
    </mc:Choice>
    <mc:Fallback>
      <p:transition spd="slow" advTm="54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609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</a:t>
            </a:r>
            <a:r>
              <a:rPr lang="en-US" altLang="zh-CN" b="1" dirty="0">
                <a:solidFill>
                  <a:schemeClr val="accent2"/>
                </a:solidFill>
              </a:rPr>
              <a:t>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Results</a:t>
            </a:r>
            <a:r>
              <a:rPr lang="zh-CN" altLang="en-US" b="1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evaluation</a:t>
            </a:r>
            <a:r>
              <a:rPr lang="zh-CN" altLang="en-US" sz="2400" dirty="0"/>
              <a:t> </a:t>
            </a:r>
            <a:r>
              <a:rPr lang="en-US" altLang="zh-CN" sz="2400" dirty="0"/>
              <a:t>points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/>
              <a:t>Overall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reduction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6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b="1" dirty="0"/>
              <a:t>all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evaluation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points</a:t>
            </a:r>
            <a:endParaRPr lang="en-US" altLang="zh-CN" sz="2000" dirty="0"/>
          </a:p>
          <a:p>
            <a:pPr algn="just"/>
            <a:r>
              <a:rPr lang="en-US" altLang="zh-CN" sz="2000" dirty="0"/>
              <a:t>Traditional loudspeaker: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levels</a:t>
            </a:r>
            <a:r>
              <a:rPr lang="zh-CN" altLang="en-US" sz="2000" dirty="0"/>
              <a:t> </a:t>
            </a:r>
            <a:r>
              <a:rPr lang="en-US" sz="2000" dirty="0"/>
              <a:t>↑</a:t>
            </a:r>
            <a:r>
              <a:rPr lang="zh-CN" altLang="en-US" sz="2000" dirty="0"/>
              <a:t> </a:t>
            </a:r>
            <a:endParaRPr lang="en-US" altLang="zh-CN" sz="2000" b="1" dirty="0"/>
          </a:p>
          <a:p>
            <a:pPr algn="just"/>
            <a:endParaRPr lang="en-US" altLang="zh-CN" sz="1600" dirty="0"/>
          </a:p>
          <a:p>
            <a:pPr algn="just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602997" y="5662138"/>
            <a:ext cx="10623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  <a:r>
              <a:rPr lang="zh-CN" altLang="en-US" dirty="0"/>
              <a:t> </a:t>
            </a:r>
            <a:r>
              <a:rPr lang="en-US" altLang="zh-CN" dirty="0"/>
              <a:t>reduction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kHz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kHz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9</a:t>
            </a:r>
            <a:r>
              <a:rPr lang="zh-CN" altLang="en-US" dirty="0"/>
              <a:t> </a:t>
            </a:r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points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secondary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point: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loudspeaker;</a:t>
            </a:r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PAL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4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C10C3-22FD-BE47-8F0D-CF50E7C0A80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94" y="1983262"/>
            <a:ext cx="4130060" cy="35309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E412D-5F78-634F-AFEF-9826A0CE311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93" y="1983262"/>
            <a:ext cx="4305367" cy="36808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D745C5-0AE3-C345-AE7C-2554E763B3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7"/>
    </mc:Choice>
    <mc:Fallback xmlns="">
      <p:transition spd="slow" advTm="4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Conclu</a:t>
            </a:r>
            <a:r>
              <a:rPr lang="en-US" altLang="zh-CN" b="1" dirty="0">
                <a:solidFill>
                  <a:schemeClr val="accent2"/>
                </a:solidFill>
              </a:rPr>
              <a:t>sions</a:t>
            </a:r>
            <a:r>
              <a:rPr lang="zh-CN" altLang="en-US" dirty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DC447-3FF4-F242-9F2F-4149A8B838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1994"/>
                <a:ext cx="10515600" cy="1831835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000" dirty="0"/>
                  <a:t>A </a:t>
                </a:r>
                <a:r>
                  <a:rPr lang="en-US" altLang="zh-CN" sz="2000" dirty="0"/>
                  <a:t>single-channel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system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was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proposed,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where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secondary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source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is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a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PAL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error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sensor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is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an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optical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microphone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based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on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an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LDV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∼20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dB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overall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noise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reduction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from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1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kHz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6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kHz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both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the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PAL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and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the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traditional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loudspeaker</a:t>
                </a:r>
              </a:p>
              <a:p>
                <a:pPr algn="just"/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has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significant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effects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other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areas</a:t>
                </a:r>
                <a:endParaRPr lang="en-US" altLang="zh-CN" sz="1200" dirty="0"/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DC447-3FF4-F242-9F2F-4149A8B838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1994"/>
                <a:ext cx="10515600" cy="1831835"/>
              </a:xfrm>
              <a:blipFill>
                <a:blip r:embed="rId5"/>
                <a:stretch>
                  <a:fillRect l="-483" t="-3448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" r:id="rId6" imgW="127000" imgH="190500" progId="Equation.DSMT4">
                  <p:embed/>
                </p:oleObj>
              </mc:Choice>
              <mc:Fallback>
                <p:oleObj r:id="rId6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21805F-4B75-DD4B-8A88-99CC4EA0B330}"/>
              </a:ext>
            </a:extLst>
          </p:cNvPr>
          <p:cNvSpPr txBox="1">
            <a:spLocks/>
          </p:cNvSpPr>
          <p:nvPr/>
        </p:nvSpPr>
        <p:spPr>
          <a:xfrm>
            <a:off x="838200" y="3244988"/>
            <a:ext cx="10515600" cy="717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altLang="zh-CN" b="1" dirty="0">
                <a:solidFill>
                  <a:schemeClr val="accent2"/>
                </a:solidFill>
              </a:rPr>
              <a:t>uture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Work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4C9AE1-6838-D24C-843F-10CB71CF7CE3}"/>
              </a:ext>
            </a:extLst>
          </p:cNvPr>
          <p:cNvSpPr txBox="1">
            <a:spLocks/>
          </p:cNvSpPr>
          <p:nvPr/>
        </p:nvSpPr>
        <p:spPr>
          <a:xfrm>
            <a:off x="838200" y="3917950"/>
            <a:ext cx="10515600" cy="225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U</a:t>
            </a:r>
            <a:r>
              <a:rPr lang="en-US" altLang="zh-CN" sz="2000" dirty="0"/>
              <a:t>se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b="1" dirty="0"/>
              <a:t>real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reference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signal</a:t>
            </a:r>
            <a:r>
              <a:rPr lang="zh-CN" altLang="en-US" sz="2000" b="1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optimize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physical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</a:t>
            </a:r>
            <a:endParaRPr lang="en-US" sz="2000" dirty="0"/>
          </a:p>
          <a:p>
            <a:pPr algn="just"/>
            <a:r>
              <a:rPr lang="en-US" altLang="zh-CN" sz="2000" dirty="0"/>
              <a:t>Develop</a:t>
            </a:r>
            <a:r>
              <a:rPr lang="zh-CN" altLang="en-US" sz="2000" dirty="0"/>
              <a:t> </a:t>
            </a:r>
            <a:r>
              <a:rPr lang="en-US" altLang="zh-CN" sz="2000" dirty="0"/>
              <a:t>an</a:t>
            </a:r>
            <a:r>
              <a:rPr lang="zh-CN" altLang="en-US" sz="2000" dirty="0"/>
              <a:t> </a:t>
            </a:r>
            <a:r>
              <a:rPr lang="en-US" altLang="zh-CN" sz="2000" dirty="0"/>
              <a:t>ANC</a:t>
            </a:r>
            <a:r>
              <a:rPr lang="zh-CN" altLang="en-US" sz="2000" dirty="0"/>
              <a:t> </a:t>
            </a:r>
            <a:r>
              <a:rPr lang="en-US" altLang="zh-CN" sz="2000" dirty="0"/>
              <a:t>headrest</a:t>
            </a:r>
            <a:r>
              <a:rPr lang="zh-CN" altLang="en-US" sz="2000" dirty="0"/>
              <a:t> </a:t>
            </a:r>
            <a:r>
              <a:rPr lang="en-US" altLang="zh-CN" sz="2000" dirty="0"/>
              <a:t>system</a:t>
            </a:r>
            <a:r>
              <a:rPr lang="zh-CN" altLang="en-US" sz="2000" dirty="0"/>
              <a:t> </a:t>
            </a: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/>
              <a:t>two</a:t>
            </a:r>
            <a:r>
              <a:rPr lang="zh-CN" altLang="en-US" sz="2000" dirty="0"/>
              <a:t> </a:t>
            </a:r>
            <a:r>
              <a:rPr lang="en-US" altLang="zh-CN" sz="2000" dirty="0"/>
              <a:t>PALs</a:t>
            </a:r>
            <a:endParaRPr lang="en-US" sz="2000" dirty="0"/>
          </a:p>
          <a:p>
            <a:pPr algn="just"/>
            <a:r>
              <a:rPr lang="en-US" sz="2000" dirty="0"/>
              <a:t>De</a:t>
            </a:r>
            <a:r>
              <a:rPr lang="en-US" altLang="zh-CN" sz="2000" dirty="0"/>
              <a:t>velop</a:t>
            </a:r>
            <a:r>
              <a:rPr lang="zh-CN" altLang="en-US" sz="2000" dirty="0"/>
              <a:t> </a:t>
            </a:r>
            <a:r>
              <a:rPr lang="en-US" altLang="zh-CN" sz="2000" dirty="0"/>
              <a:t>an</a:t>
            </a:r>
            <a:r>
              <a:rPr lang="zh-CN" altLang="en-US" sz="2000" dirty="0"/>
              <a:t> </a:t>
            </a:r>
            <a:r>
              <a:rPr lang="en-US" altLang="zh-CN" sz="2000" dirty="0"/>
              <a:t>accurate</a:t>
            </a:r>
            <a:r>
              <a:rPr lang="zh-CN" altLang="en-US" sz="2000" dirty="0"/>
              <a:t> </a:t>
            </a:r>
            <a:r>
              <a:rPr lang="en-US" altLang="zh-CN" sz="2000" b="1" dirty="0"/>
              <a:t>prediction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mode</a:t>
            </a:r>
            <a:r>
              <a:rPr lang="en-US" altLang="zh-CN" sz="2000" dirty="0"/>
              <a:t>l</a:t>
            </a:r>
            <a:r>
              <a:rPr lang="zh-CN" altLang="en-US" sz="2000" dirty="0"/>
              <a:t> </a:t>
            </a:r>
            <a:r>
              <a:rPr lang="en-US" altLang="zh-CN" sz="2000" dirty="0"/>
              <a:t>considering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scattering</a:t>
            </a:r>
            <a:r>
              <a:rPr lang="zh-CN" altLang="en-US" sz="2000" dirty="0"/>
              <a:t> </a:t>
            </a:r>
            <a:r>
              <a:rPr lang="en-US" altLang="zh-CN" sz="2000" dirty="0"/>
              <a:t>effects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b="1" dirty="0"/>
              <a:t>human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head</a:t>
            </a:r>
            <a:r>
              <a:rPr lang="en-US" altLang="zh-CN" sz="2000" dirty="0"/>
              <a:t>.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2F14D0C-DCEE-594D-A591-0073F3CC1EC2}"/>
              </a:ext>
            </a:extLst>
          </p:cNvPr>
          <p:cNvSpPr txBox="1">
            <a:spLocks/>
          </p:cNvSpPr>
          <p:nvPr/>
        </p:nvSpPr>
        <p:spPr>
          <a:xfrm>
            <a:off x="7837714" y="5239657"/>
            <a:ext cx="3516086" cy="93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/>
              <a:t>Thank</a:t>
            </a:r>
            <a:r>
              <a:rPr lang="zh-CN" altLang="en-US" sz="5400" dirty="0"/>
              <a:t> </a:t>
            </a:r>
            <a:r>
              <a:rPr lang="en-US" altLang="zh-CN" sz="5400" dirty="0"/>
              <a:t>you!</a:t>
            </a:r>
            <a:endParaRPr lang="en-US" sz="5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352508-C720-DC41-AC80-1074FA9D05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9"/>
    </mc:Choice>
    <mc:Fallback xmlns="">
      <p:transition spd="slow" advTm="6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073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60DA-8310-6B4D-805A-FD2738C3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Outlin</a:t>
            </a:r>
            <a:r>
              <a:rPr lang="en-US" altLang="zh-CN" b="1" dirty="0">
                <a:solidFill>
                  <a:schemeClr val="accent2"/>
                </a:solidFill>
              </a:rPr>
              <a:t>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AB8DD-0F41-B24C-B438-DC214EC80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</a:t>
            </a:r>
            <a:r>
              <a:rPr lang="en-US" altLang="zh-CN" dirty="0"/>
              <a:t>roduction</a:t>
            </a:r>
          </a:p>
          <a:p>
            <a:r>
              <a:rPr lang="en-US" dirty="0"/>
              <a:t>Ex</a:t>
            </a:r>
            <a:r>
              <a:rPr lang="en-US" altLang="zh-CN" dirty="0"/>
              <a:t>periment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</a:p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Discussions</a:t>
            </a:r>
          </a:p>
          <a:p>
            <a:r>
              <a:rPr lang="en-US" altLang="zh-CN" dirty="0"/>
              <a:t>Conclusions</a:t>
            </a:r>
          </a:p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D248F-916E-EA42-AAA1-34F26DEE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A0ABA-6E87-7E41-8D51-93A4E5A74C59}" type="datetime3">
              <a:rPr lang="en-US" smtClean="0"/>
              <a:t>23 July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9EC50-3542-984A-BD55-923C7269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1530F-0B87-B748-9EE5-191537C9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2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07F71D8-8B0E-EA4A-A8B5-854143FB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8"/>
    </mc:Choice>
    <mc:Fallback xmlns="">
      <p:transition spd="slow" advTm="1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99D8B86-6A6B-7D45-99C3-0D0207F3A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039444"/>
            <a:ext cx="3600000" cy="2507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Intr</a:t>
            </a:r>
            <a:r>
              <a:rPr lang="en-US" altLang="zh-CN" b="1" dirty="0">
                <a:solidFill>
                  <a:schemeClr val="accent2"/>
                </a:solidFill>
              </a:rPr>
              <a:t>oduction</a:t>
            </a:r>
            <a:r>
              <a:rPr lang="zh-CN" altLang="en-US" dirty="0"/>
              <a:t> </a:t>
            </a:r>
            <a:r>
              <a:rPr lang="en-US" altLang="zh-CN" sz="2400" dirty="0"/>
              <a:t>Active</a:t>
            </a:r>
            <a:r>
              <a:rPr lang="zh-CN" altLang="en-US" sz="2400" dirty="0"/>
              <a:t> </a:t>
            </a:r>
            <a:r>
              <a:rPr lang="en-US" altLang="zh-CN" sz="2400" dirty="0"/>
              <a:t>noise</a:t>
            </a:r>
            <a:r>
              <a:rPr lang="zh-CN" altLang="en-US" sz="2400" dirty="0"/>
              <a:t> </a:t>
            </a:r>
            <a:r>
              <a:rPr lang="en-US" altLang="zh-CN" sz="2400" dirty="0"/>
              <a:t>control</a:t>
            </a:r>
            <a:r>
              <a:rPr lang="zh-CN" altLang="en-US" sz="2400" dirty="0"/>
              <a:t> </a:t>
            </a:r>
            <a:r>
              <a:rPr lang="en-US" altLang="zh-CN" sz="2400" dirty="0"/>
              <a:t>(ANC)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Ac</a:t>
            </a:r>
            <a:r>
              <a:rPr lang="en-US" altLang="zh-CN" sz="2000" dirty="0"/>
              <a:t>tive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control</a:t>
            </a:r>
            <a:r>
              <a:rPr lang="zh-CN" altLang="en-US" sz="2000" dirty="0"/>
              <a:t> </a:t>
            </a:r>
            <a:r>
              <a:rPr lang="en-US" altLang="zh-CN" sz="2000" dirty="0"/>
              <a:t>(ANC):</a:t>
            </a:r>
            <a:r>
              <a:rPr lang="zh-CN" altLang="en-US" sz="2000" dirty="0"/>
              <a:t> </a:t>
            </a:r>
            <a:r>
              <a:rPr lang="en-US" altLang="zh-CN" sz="2000" dirty="0"/>
              <a:t>cancel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b="1" dirty="0"/>
              <a:t>noise</a:t>
            </a:r>
            <a:r>
              <a:rPr lang="zh-CN" altLang="en-US" sz="2000" dirty="0"/>
              <a:t> </a:t>
            </a:r>
            <a:r>
              <a:rPr lang="en-US" altLang="zh-CN" sz="2000" b="1" dirty="0"/>
              <a:t>(primary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wave)</a:t>
            </a:r>
            <a:r>
              <a:rPr lang="zh-CN" altLang="en-US" sz="2000" b="1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b="1" dirty="0"/>
              <a:t>target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(error)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points</a:t>
            </a:r>
            <a:r>
              <a:rPr lang="zh-CN" altLang="en-US" sz="2000" b="1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introducing</a:t>
            </a:r>
            <a:r>
              <a:rPr lang="zh-CN" altLang="en-US" sz="2000" dirty="0"/>
              <a:t> </a:t>
            </a:r>
            <a:r>
              <a:rPr lang="en-US" altLang="zh-CN" sz="2000" b="1" dirty="0"/>
              <a:t>secondary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loudspeakers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(sources)</a:t>
            </a:r>
            <a:endParaRPr lang="en-US" altLang="zh-CN" sz="2000" dirty="0"/>
          </a:p>
          <a:p>
            <a:pPr algn="just"/>
            <a:r>
              <a:rPr lang="en-US" altLang="zh-CN" sz="2000" dirty="0"/>
              <a:t>Problem: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error</a:t>
            </a:r>
            <a:r>
              <a:rPr lang="zh-CN" altLang="en-US" sz="2000" dirty="0"/>
              <a:t> </a:t>
            </a:r>
            <a:r>
              <a:rPr lang="en-US" altLang="zh-CN" sz="2000" dirty="0"/>
              <a:t>point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reduced,</a:t>
            </a:r>
            <a:r>
              <a:rPr lang="zh-CN" altLang="en-US" sz="2000" dirty="0"/>
              <a:t> </a:t>
            </a:r>
            <a:r>
              <a:rPr lang="en-US" altLang="zh-CN" sz="2000" dirty="0"/>
              <a:t>but</a:t>
            </a:r>
            <a:r>
              <a:rPr lang="zh-CN" altLang="en-US" sz="2000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noise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other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areas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increased</a:t>
            </a:r>
            <a:endParaRPr lang="en-US" altLang="zh-CN" sz="2000" dirty="0"/>
          </a:p>
          <a:p>
            <a:pPr algn="just"/>
            <a:r>
              <a:rPr lang="en-US" altLang="zh-CN" sz="2000" dirty="0"/>
              <a:t>Reason: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b="1" dirty="0"/>
              <a:t>omni-directivity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traditional</a:t>
            </a:r>
            <a:r>
              <a:rPr lang="zh-CN" altLang="en-US" sz="2000" dirty="0"/>
              <a:t> </a:t>
            </a:r>
            <a:r>
              <a:rPr lang="en-US" altLang="zh-CN" sz="2000" dirty="0"/>
              <a:t>loudspeakers</a:t>
            </a:r>
            <a:r>
              <a:rPr lang="zh-CN" altLang="en-US" sz="2000" dirty="0"/>
              <a:t> </a:t>
            </a:r>
            <a:r>
              <a:rPr lang="en-US" altLang="zh-CN" sz="2000" dirty="0"/>
              <a:t>(point</a:t>
            </a:r>
            <a:r>
              <a:rPr lang="zh-CN" altLang="en-US" sz="2000" dirty="0"/>
              <a:t> </a:t>
            </a:r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/>
              <a:t>point</a:t>
            </a:r>
            <a:r>
              <a:rPr lang="zh-CN" altLang="en-US" sz="2000" dirty="0"/>
              <a:t> </a:t>
            </a:r>
            <a:r>
              <a:rPr lang="en-US" altLang="zh-CN" sz="2000" dirty="0"/>
              <a:t>monopole)</a:t>
            </a:r>
          </a:p>
          <a:p>
            <a:pPr algn="just"/>
            <a:r>
              <a:rPr lang="en-US" altLang="zh-CN" sz="2000" dirty="0"/>
              <a:t>Solution:</a:t>
            </a:r>
            <a:r>
              <a:rPr lang="zh-CN" altLang="en-US" sz="2000" dirty="0"/>
              <a:t> </a:t>
            </a: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b="1" dirty="0"/>
              <a:t>directional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loudspeakers</a:t>
            </a:r>
            <a:endParaRPr lang="en-US" altLang="zh-CN" sz="2000" dirty="0"/>
          </a:p>
          <a:p>
            <a:pPr algn="just"/>
            <a:endParaRPr lang="en-US" sz="2000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3BB5C2-FCC6-474A-ABF8-E9812CF1B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7200" y="3041350"/>
            <a:ext cx="3600000" cy="2507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1241081" y="5622932"/>
            <a:ext cx="97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SPL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kHz: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field;</a:t>
            </a:r>
            <a:r>
              <a:rPr lang="zh-CN" altLang="en-US" dirty="0"/>
              <a:t> </a:t>
            </a:r>
            <a:r>
              <a:rPr lang="en-US" altLang="zh-CN" dirty="0"/>
              <a:t>(center)</a:t>
            </a:r>
            <a:r>
              <a:rPr lang="zh-CN" altLang="en-US" dirty="0"/>
              <a:t> </a:t>
            </a:r>
            <a:r>
              <a:rPr lang="en-US" altLang="zh-CN" dirty="0"/>
              <a:t>controlled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b="1" dirty="0"/>
              <a:t>omni-directional</a:t>
            </a:r>
            <a:r>
              <a:rPr lang="zh-CN" altLang="en-US" b="1" dirty="0"/>
              <a:t> </a:t>
            </a:r>
            <a:r>
              <a:rPr lang="en-US" altLang="zh-CN" b="1" dirty="0"/>
              <a:t>source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controlled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b="1" dirty="0"/>
              <a:t>directional</a:t>
            </a:r>
            <a:r>
              <a:rPr lang="zh-CN" altLang="en-US" b="1" dirty="0"/>
              <a:t> </a:t>
            </a:r>
            <a:r>
              <a:rPr lang="en-US" altLang="zh-CN" b="1" dirty="0"/>
              <a:t>source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O: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source;</a:t>
            </a:r>
            <a:r>
              <a:rPr lang="zh-CN" altLang="en-US" dirty="0"/>
              <a:t> ☐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point;</a:t>
            </a:r>
            <a:r>
              <a:rPr lang="zh-CN" altLang="en-US" dirty="0"/>
              <a:t> </a:t>
            </a:r>
            <a:r>
              <a:rPr lang="en-US" altLang="zh-CN" dirty="0"/>
              <a:t>×:</a:t>
            </a:r>
            <a:r>
              <a:rPr lang="zh-CN" altLang="en-US" dirty="0"/>
              <a:t> </a:t>
            </a:r>
            <a:r>
              <a:rPr lang="en-US" altLang="zh-CN" dirty="0"/>
              <a:t>secondary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29056"/>
              </p:ext>
            </p:extLst>
          </p:nvPr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r:id="rId7" imgW="127000" imgH="190500" progId="Equation.DSMT4">
                  <p:embed/>
                </p:oleObj>
              </mc:Choice>
              <mc:Fallback>
                <p:oleObj r:id="rId7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BAC1FE-6BEB-E744-A55D-F526F104C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6200" y="3033803"/>
            <a:ext cx="3600000" cy="2507501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5051281-92EF-43BB-9CE8-117B51F49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80"/>
    </mc:Choice>
    <mc:Fallback>
      <p:transition spd="slow" advTm="6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F01B2D-2325-1B40-8D8F-14E07989E7F1}"/>
              </a:ext>
            </a:extLst>
          </p:cNvPr>
          <p:cNvSpPr txBox="1"/>
          <p:nvPr/>
        </p:nvSpPr>
        <p:spPr>
          <a:xfrm>
            <a:off x="2923953" y="1956390"/>
            <a:ext cx="7549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  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DC447-3FF4-F242-9F2F-4149A8B838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1994"/>
                <a:ext cx="10515600" cy="5134969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000" dirty="0"/>
                  <a:t>Param</a:t>
                </a:r>
                <a:r>
                  <a:rPr lang="en-US" altLang="zh-CN" sz="2000" dirty="0"/>
                  <a:t>etric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array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loudspeaker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(PAL):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sharper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directivity</a:t>
                </a:r>
                <a:r>
                  <a:rPr lang="zh-CN" altLang="en-US" sz="2000" b="1" dirty="0"/>
                  <a:t> </a:t>
                </a:r>
                <a:r>
                  <a:rPr lang="en-US" altLang="zh-CN" sz="2000" dirty="0"/>
                  <a:t>than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traditional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loudspeakers</a:t>
                </a:r>
              </a:p>
              <a:p>
                <a:pPr algn="just"/>
                <a:r>
                  <a:rPr lang="en-US" altLang="zh-CN" sz="2000" dirty="0"/>
                  <a:t>Mechanism: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nonlinear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interactions</a:t>
                </a:r>
                <a:r>
                  <a:rPr lang="zh-CN" altLang="en-US" sz="2000" b="1" dirty="0"/>
                  <a:t> </a:t>
                </a:r>
                <a:r>
                  <a:rPr lang="en-US" altLang="zh-CN" sz="2000" dirty="0"/>
                  <a:t>of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/>
                  <a:t>intensive</a:t>
                </a:r>
                <a:r>
                  <a:rPr lang="zh-CN" altLang="en-US" sz="2000" b="1" dirty="0"/>
                  <a:t> </a:t>
                </a:r>
                <a:r>
                  <a:rPr lang="en-US" altLang="zh-CN" sz="2000" dirty="0"/>
                  <a:t>ultrasonic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waves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(e.g.,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130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dB)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→"/>
                        <m:vertJc m:val="bot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  <m:brk m:alnAt="2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econd</m:t>
                        </m:r>
                        <m:r>
                          <m:rPr>
                            <m:brk m:alnAt="2"/>
                          </m:rPr>
                          <a:rPr lang="zh-CN" alt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rder</m:t>
                        </m:r>
                      </m:e>
                    </m:groupCh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,2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,2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.      </m:t>
                    </m:r>
                  </m:oMath>
                </a14:m>
                <a:r>
                  <a:rPr lang="en-US" altLang="zh-CN" sz="2000" b="0" dirty="0"/>
                  <a:t>E.g.,</a:t>
                </a:r>
                <a:r>
                  <a:rPr lang="zh-CN" altLang="en-US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=61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kHz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kHz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altLang="zh-CN" sz="2000" b="0" dirty="0"/>
              </a:p>
              <a:p>
                <a:pPr algn="just"/>
                <a:endParaRPr lang="en-US" altLang="zh-CN" sz="2000" dirty="0"/>
              </a:p>
              <a:p>
                <a:pPr marL="457200" lvl="1" indent="0" algn="just">
                  <a:buNone/>
                </a:pPr>
                <a:endParaRPr lang="en-US" altLang="zh-CN" sz="1600" dirty="0"/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DC447-3FF4-F242-9F2F-4149A8B838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1994"/>
                <a:ext cx="10515600" cy="5134969"/>
              </a:xfrm>
              <a:blipFill>
                <a:blip r:embed="rId5"/>
                <a:stretch>
                  <a:fillRect l="-483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Intr</a:t>
            </a:r>
            <a:r>
              <a:rPr lang="en-US" altLang="zh-CN" b="1" dirty="0">
                <a:solidFill>
                  <a:schemeClr val="accent2"/>
                </a:solidFill>
              </a:rPr>
              <a:t>oduction</a:t>
            </a:r>
            <a:r>
              <a:rPr lang="zh-CN" altLang="en-US" dirty="0"/>
              <a:t> </a:t>
            </a:r>
            <a:r>
              <a:rPr lang="en-US" altLang="zh-CN" sz="2400" dirty="0"/>
              <a:t>Parametric</a:t>
            </a:r>
            <a:r>
              <a:rPr lang="zh-CN" altLang="en-US" sz="2400" dirty="0"/>
              <a:t> </a:t>
            </a:r>
            <a:r>
              <a:rPr lang="en-US" altLang="zh-CN" sz="2400" dirty="0"/>
              <a:t>array</a:t>
            </a:r>
            <a:r>
              <a:rPr lang="zh-CN" altLang="en-US" sz="2400" dirty="0"/>
              <a:t> </a:t>
            </a:r>
            <a:r>
              <a:rPr lang="en-US" altLang="zh-CN" sz="2400" dirty="0"/>
              <a:t>loudspeaker</a:t>
            </a:r>
            <a:r>
              <a:rPr lang="zh-CN" altLang="en-US" sz="2400" dirty="0"/>
              <a:t> </a:t>
            </a:r>
            <a:r>
              <a:rPr lang="en-US" altLang="zh-CN" sz="2400" dirty="0"/>
              <a:t>(PAL)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2657174" y="5643955"/>
            <a:ext cx="687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SPL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kHz: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loudspeaker;</a:t>
            </a:r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PAL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r:id="rId6" imgW="127000" imgH="190500" progId="Equation.DSMT4">
                  <p:embed/>
                </p:oleObj>
              </mc:Choice>
              <mc:Fallback>
                <p:oleObj r:id="rId6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4FAC4D74-4B51-FA40-A148-5E5ED022B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865" y="2367702"/>
            <a:ext cx="4248000" cy="3186455"/>
          </a:xfrm>
          <a:prstGeom prst="rect">
            <a:avLst/>
          </a:prstGeom>
        </p:spPr>
      </p:pic>
      <p:pic>
        <p:nvPicPr>
          <p:cNvPr id="15" name="Picture 14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37F0EE34-3585-124B-B527-047A9FD50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801" y="2325722"/>
            <a:ext cx="4248000" cy="3186455"/>
          </a:xfrm>
          <a:prstGeom prst="rect">
            <a:avLst/>
          </a:prstGeom>
        </p:spPr>
      </p:pic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9DDE46D1-0966-4051-8A31-F9AE3385A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4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09"/>
    </mc:Choice>
    <mc:Fallback>
      <p:transition spd="slow" advTm="6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63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Intr</a:t>
            </a:r>
            <a:r>
              <a:rPr lang="en-US" altLang="zh-CN" b="1" dirty="0">
                <a:solidFill>
                  <a:schemeClr val="accent2"/>
                </a:solidFill>
              </a:rPr>
              <a:t>oduction</a:t>
            </a:r>
            <a:r>
              <a:rPr lang="zh-CN" altLang="en-US" dirty="0"/>
              <a:t> </a:t>
            </a:r>
            <a:r>
              <a:rPr lang="en-US" altLang="zh-CN" sz="2400" dirty="0"/>
              <a:t>Existing</a:t>
            </a:r>
            <a:r>
              <a:rPr lang="zh-CN" altLang="en-US" sz="2400" dirty="0"/>
              <a:t> </a:t>
            </a:r>
            <a:r>
              <a:rPr lang="en-US" altLang="zh-CN" sz="2400" dirty="0"/>
              <a:t>research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ANC using</a:t>
            </a:r>
            <a:r>
              <a:rPr lang="zh-CN" altLang="en-US" sz="2400" dirty="0"/>
              <a:t> </a:t>
            </a:r>
            <a:r>
              <a:rPr lang="en-US" altLang="zh-CN" sz="2400" dirty="0"/>
              <a:t>PAL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b="0" dirty="0"/>
              <a:t>Tanaka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2010</a:t>
            </a:r>
            <a:r>
              <a:rPr lang="en-US" altLang="zh-CN" sz="2000" dirty="0"/>
              <a:t>: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pure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tone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1.5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endParaRPr lang="en-US" altLang="zh-CN" sz="1600" b="0" dirty="0"/>
          </a:p>
          <a:p>
            <a:pPr algn="just"/>
            <a:r>
              <a:rPr lang="en-US" altLang="zh-CN" sz="2000" b="0" dirty="0"/>
              <a:t>Tanaka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2017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b="0" dirty="0"/>
              <a:t>broad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band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noise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(600</a:t>
            </a:r>
            <a:r>
              <a:rPr lang="zh-CN" altLang="en-US" sz="2000" b="0" dirty="0"/>
              <a:t> </a:t>
            </a:r>
            <a:r>
              <a:rPr lang="en-US" altLang="zh-CN" sz="2000" dirty="0"/>
              <a:t>Hz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2</a:t>
            </a:r>
            <a:r>
              <a:rPr lang="zh-CN" altLang="en-US" sz="2000" dirty="0"/>
              <a:t> </a:t>
            </a:r>
            <a:r>
              <a:rPr lang="en-US" altLang="zh-CN" sz="2000" dirty="0"/>
              <a:t>kHz),</a:t>
            </a:r>
            <a:r>
              <a:rPr lang="zh-CN" altLang="en-US" sz="2000" dirty="0"/>
              <a:t> </a:t>
            </a:r>
            <a:r>
              <a:rPr lang="en-US" altLang="zh-CN" sz="2000" dirty="0"/>
              <a:t>10.4</a:t>
            </a:r>
            <a:r>
              <a:rPr lang="zh-CN" altLang="en-US" sz="2000" dirty="0"/>
              <a:t> </a:t>
            </a:r>
            <a:r>
              <a:rPr lang="en-US" altLang="zh-CN" sz="2000" dirty="0"/>
              <a:t>dB</a:t>
            </a:r>
            <a:r>
              <a:rPr lang="zh-CN" altLang="en-US" sz="2000" dirty="0"/>
              <a:t> </a:t>
            </a:r>
            <a:r>
              <a:rPr lang="en-US" altLang="zh-CN" sz="2000" dirty="0"/>
              <a:t>overall noise</a:t>
            </a:r>
            <a:r>
              <a:rPr lang="zh-CN" altLang="en-US" sz="2000" dirty="0"/>
              <a:t> </a:t>
            </a:r>
            <a:r>
              <a:rPr lang="en-US" altLang="zh-CN" sz="2000" dirty="0"/>
              <a:t>reduction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ear</a:t>
            </a:r>
            <a:endParaRPr lang="en-US" altLang="zh-CN" sz="1600" dirty="0"/>
          </a:p>
          <a:p>
            <a:pPr algn="just"/>
            <a:r>
              <a:rPr lang="en-US" altLang="zh-CN" sz="2000" b="1" dirty="0"/>
              <a:t>Research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question</a:t>
            </a:r>
            <a:r>
              <a:rPr lang="en-US" altLang="zh-CN" sz="2000" b="0" dirty="0"/>
              <a:t>:</a:t>
            </a:r>
            <a:r>
              <a:rPr lang="zh-CN" altLang="en-US" sz="2000" b="0" dirty="0"/>
              <a:t> </a:t>
            </a:r>
            <a:r>
              <a:rPr lang="en-US" altLang="zh-CN" sz="2000" dirty="0"/>
              <a:t>cancel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broader</a:t>
            </a:r>
            <a:r>
              <a:rPr lang="zh-CN" altLang="en-US" sz="2000" dirty="0"/>
              <a:t> </a:t>
            </a:r>
            <a:r>
              <a:rPr lang="en-US" altLang="zh-CN" sz="2000" dirty="0"/>
              <a:t>band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up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6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/>
              <a:t>PALs</a:t>
            </a:r>
            <a:r>
              <a:rPr lang="en-US" altLang="zh-CN" sz="2000" b="0" dirty="0"/>
              <a:t>?</a:t>
            </a:r>
          </a:p>
          <a:p>
            <a:pPr algn="just"/>
            <a:endParaRPr lang="en-US" altLang="zh-CN" sz="2000" dirty="0"/>
          </a:p>
          <a:p>
            <a:pPr marL="457200" lvl="1" indent="0" algn="just">
              <a:buNone/>
            </a:pPr>
            <a:endParaRPr lang="en-US" altLang="zh-CN" sz="1600" dirty="0"/>
          </a:p>
          <a:p>
            <a:pPr algn="just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1701720" y="5897326"/>
            <a:ext cx="878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Binaural</a:t>
            </a:r>
            <a:r>
              <a:rPr lang="zh-CN" altLang="en-US" dirty="0"/>
              <a:t> </a:t>
            </a:r>
            <a:r>
              <a:rPr lang="en-US" altLang="zh-CN" dirty="0"/>
              <a:t>ANC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PALs: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sketch;</a:t>
            </a:r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ANC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HATS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435E5E1-258F-EE41-B97D-447C3CD64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351930"/>
            <a:ext cx="5040000" cy="3423157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72F3837-C374-1949-851A-D5A8AF688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800" y="2351930"/>
            <a:ext cx="5040000" cy="34338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96F9D3-E0A3-D445-B043-976CB68FF1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2"/>
    </mc:Choice>
    <mc:Fallback xmlns="">
      <p:transition spd="slow" advTm="3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</a:t>
            </a:r>
            <a:r>
              <a:rPr lang="en-US" altLang="zh-CN" b="1" dirty="0">
                <a:solidFill>
                  <a:schemeClr val="accent2"/>
                </a:solidFill>
              </a:rPr>
              <a:t>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Setup</a:t>
            </a:r>
            <a:r>
              <a:rPr lang="zh-CN" altLang="en-US" dirty="0"/>
              <a:t> </a:t>
            </a:r>
            <a:r>
              <a:rPr lang="en-US" altLang="zh-CN" sz="2400" dirty="0"/>
              <a:t>Layout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3650872" y="5992297"/>
            <a:ext cx="500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Schematic</a:t>
            </a:r>
            <a:r>
              <a:rPr lang="zh-CN" altLang="en-US" dirty="0"/>
              <a:t> </a:t>
            </a:r>
            <a:r>
              <a:rPr lang="en-US" altLang="zh-CN" dirty="0"/>
              <a:t>diagram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4C00BB-432F-3C4B-8AF8-7B38C5D9519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4" y="1153274"/>
            <a:ext cx="9261684" cy="49124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2522EE-355E-D54E-9DC0-DC42F9457A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7"/>
    </mc:Choice>
    <mc:Fallback xmlns="">
      <p:transition spd="slow" advTm="4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</a:t>
            </a:r>
            <a:r>
              <a:rPr lang="en-US" altLang="zh-CN" b="1" dirty="0">
                <a:solidFill>
                  <a:schemeClr val="accent2"/>
                </a:solidFill>
              </a:rPr>
              <a:t>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Setup</a:t>
            </a:r>
            <a:r>
              <a:rPr lang="zh-CN" altLang="en-US" dirty="0"/>
              <a:t> </a:t>
            </a:r>
            <a:r>
              <a:rPr lang="en-US" altLang="zh-CN" sz="2400" dirty="0"/>
              <a:t>Secondary</a:t>
            </a:r>
            <a:r>
              <a:rPr lang="zh-CN" altLang="en-US" sz="2400" dirty="0"/>
              <a:t> </a:t>
            </a:r>
            <a:r>
              <a:rPr lang="en-US" altLang="zh-CN" sz="2400" dirty="0"/>
              <a:t>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PAL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 err="1"/>
              <a:t>Holosonics</a:t>
            </a:r>
            <a:r>
              <a:rPr lang="zh-CN" altLang="en-US" sz="2000" dirty="0"/>
              <a:t> </a:t>
            </a:r>
            <a:r>
              <a:rPr lang="en-US" altLang="zh-CN" sz="2000" dirty="0" err="1"/>
              <a:t>AudioSpotlight</a:t>
            </a:r>
            <a:r>
              <a:rPr lang="zh-CN" altLang="en-US" sz="2000" dirty="0"/>
              <a:t> </a:t>
            </a:r>
            <a:r>
              <a:rPr lang="en-US" altLang="zh-CN" sz="2000" dirty="0"/>
              <a:t>AS-24i</a:t>
            </a:r>
          </a:p>
          <a:p>
            <a:pPr algn="just"/>
            <a:r>
              <a:rPr lang="en-US" altLang="zh-CN" sz="2000" dirty="0"/>
              <a:t>Traditional</a:t>
            </a:r>
            <a:r>
              <a:rPr lang="zh-CN" altLang="en-US" sz="2000" dirty="0"/>
              <a:t> </a:t>
            </a:r>
            <a:r>
              <a:rPr lang="en-US" altLang="zh-CN" sz="2000" dirty="0"/>
              <a:t>loudspeaker:</a:t>
            </a:r>
            <a:r>
              <a:rPr lang="zh-CN" altLang="en-US" sz="2000" dirty="0"/>
              <a:t> </a:t>
            </a:r>
            <a:r>
              <a:rPr lang="en-US" altLang="zh-CN" sz="2000" dirty="0" err="1"/>
              <a:t>Genelec</a:t>
            </a:r>
            <a:r>
              <a:rPr lang="zh-CN" altLang="en-US" sz="2000" dirty="0"/>
              <a:t> </a:t>
            </a:r>
            <a:r>
              <a:rPr lang="en-US" altLang="zh-CN" sz="2000" dirty="0"/>
              <a:t>8010A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1392084" y="5992297"/>
            <a:ext cx="920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 </a:t>
            </a:r>
            <a:r>
              <a:rPr lang="en-US" altLang="zh-CN" dirty="0"/>
              <a:t>(left) Photo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r>
              <a:rPr lang="zh-CN" altLang="en-US" dirty="0"/>
              <a:t> </a:t>
            </a:r>
            <a:r>
              <a:rPr lang="en-US" altLang="zh-CN" dirty="0"/>
              <a:t>setup;</a:t>
            </a:r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SPL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PAL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kHz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8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3373A-664A-0C4B-B88B-50E1D4DE3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83" y="2318191"/>
            <a:ext cx="5498117" cy="3199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524A7C-1A03-A442-A206-5358FB5B9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907" y="2049238"/>
            <a:ext cx="4262664" cy="37583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C483D6-438C-2E4F-955B-30D4002E3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1"/>
    </mc:Choice>
    <mc:Fallback xmlns="">
      <p:transition spd="slow" advTm="2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Experiment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Setup</a:t>
            </a:r>
            <a:r>
              <a:rPr lang="zh-CN" altLang="en-US" dirty="0"/>
              <a:t> </a:t>
            </a:r>
            <a:r>
              <a:rPr lang="en-US" altLang="zh-CN" sz="2400" dirty="0"/>
              <a:t>Optical</a:t>
            </a:r>
            <a:r>
              <a:rPr lang="zh-CN" altLang="en-US" sz="2400" dirty="0"/>
              <a:t> </a:t>
            </a:r>
            <a:r>
              <a:rPr lang="en-US" altLang="zh-CN" sz="2400" dirty="0"/>
              <a:t>microphone</a:t>
            </a:r>
            <a:r>
              <a:rPr lang="zh-CN" altLang="en-US" sz="2400" dirty="0"/>
              <a:t> </a:t>
            </a: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laser</a:t>
            </a:r>
            <a:r>
              <a:rPr lang="zh-CN" altLang="en-US" sz="2400" dirty="0"/>
              <a:t> </a:t>
            </a:r>
            <a:r>
              <a:rPr lang="en-US" altLang="zh-CN" sz="2400" dirty="0"/>
              <a:t>Doppler</a:t>
            </a:r>
            <a:r>
              <a:rPr lang="zh-CN" altLang="en-US" sz="2400" dirty="0"/>
              <a:t> </a:t>
            </a:r>
            <a:r>
              <a:rPr lang="en-US" altLang="zh-CN" sz="2400" dirty="0"/>
              <a:t>vibrometer</a:t>
            </a:r>
            <a:r>
              <a:rPr lang="zh-CN" altLang="en-US" sz="2400" dirty="0"/>
              <a:t> </a:t>
            </a:r>
            <a:r>
              <a:rPr lang="en-US" altLang="zh-CN" sz="2400" dirty="0"/>
              <a:t>(LDV)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b="1" dirty="0"/>
              <a:t>Error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sensor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u="sng" dirty="0"/>
              <a:t>remote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acoustic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sensing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apparatus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based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on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LDV</a:t>
            </a:r>
          </a:p>
          <a:p>
            <a:pPr algn="just"/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custom-made</a:t>
            </a:r>
            <a:r>
              <a:rPr lang="zh-CN" altLang="en-US" sz="2000" dirty="0"/>
              <a:t> </a:t>
            </a:r>
            <a:r>
              <a:rPr lang="en-US" altLang="zh-CN" sz="2000" dirty="0"/>
              <a:t>membrane</a:t>
            </a:r>
            <a:r>
              <a:rPr lang="zh-CN" altLang="en-US" sz="2000" dirty="0"/>
              <a:t> </a:t>
            </a:r>
            <a:r>
              <a:rPr lang="en-US" altLang="zh-CN" sz="2000" dirty="0"/>
              <a:t>pick-up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point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interest</a:t>
            </a:r>
          </a:p>
          <a:p>
            <a:pPr algn="just"/>
            <a:r>
              <a:rPr lang="en-US" altLang="zh-CN" sz="2000" b="0" dirty="0"/>
              <a:t>Membrane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vibration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measured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by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an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LDV</a:t>
            </a:r>
          </a:p>
          <a:p>
            <a:pPr algn="just"/>
            <a:r>
              <a:rPr lang="en-US" altLang="zh-CN" sz="2000" b="1" dirty="0"/>
              <a:t>Effective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frequency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range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up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10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endParaRPr lang="en-US" altLang="zh-CN" sz="2400" dirty="0"/>
          </a:p>
          <a:p>
            <a:pPr marL="457200" lvl="1" indent="0" algn="just">
              <a:buNone/>
            </a:pPr>
            <a:endParaRPr lang="en-US" altLang="zh-CN" sz="1600" dirty="0"/>
          </a:p>
          <a:p>
            <a:pPr algn="just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3008648" y="5899931"/>
            <a:ext cx="617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Photo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LDV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sensing</a:t>
            </a:r>
            <a:r>
              <a:rPr lang="zh-CN" altLang="en-US" dirty="0"/>
              <a:t> </a:t>
            </a:r>
            <a:r>
              <a:rPr lang="en-US" altLang="zh-CN" dirty="0"/>
              <a:t>system;</a:t>
            </a:r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Sketch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5B8B0635-FE7F-7F4B-92A0-3146758C6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243" y="2642083"/>
            <a:ext cx="4246713" cy="3086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EE5E96-BB9D-5B49-A4EB-99FBD0DF4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904" y="2851753"/>
            <a:ext cx="4901293" cy="28203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B6970D-AD19-B54A-AE5E-464818987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5"/>
    </mc:Choice>
    <mc:Fallback xmlns="">
      <p:transition spd="slow" advTm="3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70DD-4E25-3043-BC85-56473C12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55"/>
            <a:ext cx="10515600" cy="7174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</a:t>
            </a:r>
            <a:r>
              <a:rPr lang="en-US" altLang="zh-CN" b="1" dirty="0">
                <a:solidFill>
                  <a:schemeClr val="accent2"/>
                </a:solidFill>
              </a:rPr>
              <a:t>periment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Results</a:t>
            </a:r>
            <a:r>
              <a:rPr lang="zh-CN" altLang="en-US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ear</a:t>
            </a:r>
            <a:r>
              <a:rPr lang="zh-CN" altLang="en-US" sz="2400" dirty="0"/>
              <a:t> </a:t>
            </a:r>
            <a:r>
              <a:rPr lang="en-US" altLang="zh-CN" sz="2400" dirty="0"/>
              <a:t>simulator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head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torso</a:t>
            </a:r>
            <a:r>
              <a:rPr lang="zh-CN" altLang="en-US" sz="2400" dirty="0"/>
              <a:t> </a:t>
            </a:r>
            <a:r>
              <a:rPr lang="en-US" altLang="zh-CN" sz="2400" dirty="0"/>
              <a:t>simulator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C447-3FF4-F242-9F2F-4149A8B8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4"/>
            <a:ext cx="10515600" cy="513496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/>
              <a:t>Overall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  <a:r>
              <a:rPr lang="zh-CN" altLang="en-US" sz="2000" dirty="0"/>
              <a:t> </a:t>
            </a:r>
            <a:r>
              <a:rPr lang="en-US" altLang="zh-CN" sz="2000" dirty="0"/>
              <a:t>reduction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6</a:t>
            </a:r>
            <a:r>
              <a:rPr lang="zh-CN" altLang="en-US" sz="2000" dirty="0"/>
              <a:t> </a:t>
            </a:r>
            <a:r>
              <a:rPr lang="en-US" altLang="zh-CN" sz="2000" dirty="0"/>
              <a:t>kHz</a:t>
            </a:r>
            <a:r>
              <a:rPr lang="zh-CN" altLang="en-US" sz="2000" dirty="0"/>
              <a:t> </a:t>
            </a:r>
            <a:r>
              <a:rPr lang="en-US" altLang="zh-CN" sz="2000" b="1" dirty="0"/>
              <a:t>at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ear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of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simulator</a:t>
            </a:r>
          </a:p>
          <a:p>
            <a:pPr algn="just"/>
            <a:r>
              <a:rPr lang="en-US" altLang="zh-CN" sz="2000" dirty="0"/>
              <a:t>Traditional loudspeaker: </a:t>
            </a:r>
            <a:r>
              <a:rPr lang="en-US" altLang="zh-CN" sz="2000" b="1" dirty="0"/>
              <a:t>18.7 dB</a:t>
            </a:r>
          </a:p>
          <a:p>
            <a:pPr algn="just"/>
            <a:r>
              <a:rPr lang="en-US" altLang="zh-CN" sz="2000" dirty="0"/>
              <a:t>PAL:</a:t>
            </a:r>
            <a:r>
              <a:rPr lang="zh-CN" altLang="en-US" sz="2000" dirty="0"/>
              <a:t> </a:t>
            </a:r>
            <a:r>
              <a:rPr lang="en-US" altLang="zh-CN" sz="2000" b="1" dirty="0"/>
              <a:t>17.8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dB</a:t>
            </a:r>
            <a:endParaRPr lang="en-US" altLang="zh-CN" sz="1200" b="1" dirty="0"/>
          </a:p>
          <a:p>
            <a:pPr algn="just"/>
            <a:endParaRPr lang="en-US" altLang="zh-CN" sz="1600" dirty="0"/>
          </a:p>
          <a:p>
            <a:pPr algn="just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C76B-18F9-314A-A8A6-B7D724A0A096}"/>
              </a:ext>
            </a:extLst>
          </p:cNvPr>
          <p:cNvSpPr txBox="1"/>
          <p:nvPr/>
        </p:nvSpPr>
        <p:spPr>
          <a:xfrm>
            <a:off x="846363" y="5707838"/>
            <a:ext cx="1045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ig.</a:t>
            </a:r>
            <a:r>
              <a:rPr lang="zh-CN" altLang="en-US" dirty="0"/>
              <a:t> </a:t>
            </a:r>
            <a:r>
              <a:rPr lang="en-US" altLang="zh-CN" dirty="0"/>
              <a:t>7</a:t>
            </a:r>
            <a:r>
              <a:rPr lang="zh-CN" altLang="en-US" dirty="0"/>
              <a:t> </a:t>
            </a:r>
            <a:r>
              <a:rPr lang="en-US" altLang="zh-CN" dirty="0"/>
              <a:t>SPL</a:t>
            </a:r>
            <a:r>
              <a:rPr lang="zh-CN" altLang="en-US" dirty="0"/>
              <a:t> </a:t>
            </a: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left</a:t>
            </a:r>
            <a:r>
              <a:rPr lang="zh-CN" altLang="en-US" b="1" dirty="0"/>
              <a:t> </a:t>
            </a:r>
            <a:r>
              <a:rPr lang="en-US" altLang="zh-CN" b="1" dirty="0"/>
              <a:t>ear</a:t>
            </a:r>
            <a:r>
              <a:rPr lang="zh-CN" altLang="en-US" b="1" dirty="0"/>
              <a:t> </a:t>
            </a:r>
            <a:r>
              <a:rPr lang="en-US" altLang="zh-CN" b="1" dirty="0"/>
              <a:t>simulator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HATS</a:t>
            </a:r>
            <a:r>
              <a:rPr lang="zh-CN" altLang="en-US" b="1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without</a:t>
            </a:r>
            <a:r>
              <a:rPr lang="zh-CN" altLang="en-US" dirty="0"/>
              <a:t> </a:t>
            </a:r>
            <a:r>
              <a:rPr lang="en-US" altLang="zh-CN" dirty="0"/>
              <a:t>ANC: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loudspeaker,</a:t>
            </a:r>
          </a:p>
          <a:p>
            <a:pPr algn="ctr"/>
            <a:r>
              <a:rPr lang="zh-CN" altLang="en-US" dirty="0"/>
              <a:t> </a:t>
            </a:r>
            <a:r>
              <a:rPr lang="en-US" altLang="zh-CN" dirty="0"/>
              <a:t>(right)</a:t>
            </a:r>
            <a:r>
              <a:rPr lang="zh-CN" altLang="en-US" dirty="0"/>
              <a:t> </a:t>
            </a:r>
            <a:r>
              <a:rPr lang="en-US" altLang="zh-CN" dirty="0"/>
              <a:t>PAL,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secondary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976FE8-8CEB-864B-B798-FD225068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8900" y="372745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2" r:id="rId5" imgW="127000" imgH="190500" progId="Equation.DSMT4">
                  <p:embed/>
                </p:oleObj>
              </mc:Choice>
              <mc:Fallback>
                <p:oleObj r:id="rId5" imgW="127000" imgH="1905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3976FE8-8CEB-864B-B798-FD225068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8900" y="372745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BB136-319A-7946-AB6F-64C20F16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D61F-15FC-5446-8E1A-341DA4747285}" type="datetime3">
              <a:rPr lang="en-US" smtClean="0"/>
              <a:t>23 July 2020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EA3D20-E640-7342-B7AB-333B1146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Jiaxin Zhong (Inter-Noise 2020)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E7FA75-C247-B944-9030-BDF92BC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4B571-C617-474F-A384-F4EEBE7B4FBC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D804FE-08AD-814B-97DD-6D6F6B362F4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88" y="2266915"/>
            <a:ext cx="3906521" cy="3339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A13AED-FB93-024E-8312-0B7F888C256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79" y="2266916"/>
            <a:ext cx="3906521" cy="33394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07FD30-13E2-D147-B6AF-A609D413D2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7"/>
    </mc:Choice>
    <mc:Fallback xmlns="">
      <p:transition spd="slow" advTm="3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2927</TotalTime>
  <Words>956</Words>
  <Application>Microsoft Office PowerPoint</Application>
  <PresentationFormat>宽屏</PresentationFormat>
  <Paragraphs>112</Paragraphs>
  <Slides>13</Slides>
  <Notes>0</Notes>
  <HiddenSlides>0</HiddenSlides>
  <MMClips>13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MathType 7.0 Equation</vt:lpstr>
      <vt:lpstr>An experimental study on the active noise control using a parametric array loudspeaker</vt:lpstr>
      <vt:lpstr>Outline</vt:lpstr>
      <vt:lpstr>Introduction Active noise control (ANC)</vt:lpstr>
      <vt:lpstr>Introduction Parametric array loudspeaker (PAL)</vt:lpstr>
      <vt:lpstr>Introduction Existing research on ANC using PAL</vt:lpstr>
      <vt:lpstr>Experiment Setup Layout</vt:lpstr>
      <vt:lpstr>Experiment Setup Secondary source</vt:lpstr>
      <vt:lpstr>Experiment Setup Optical microphone using laser Doppler vibrometer (LDV)</vt:lpstr>
      <vt:lpstr>Experiment Results At the ear simulator of the head and torso simulator</vt:lpstr>
      <vt:lpstr>Experiment Results At the ear simulator of the head and torso simulator</vt:lpstr>
      <vt:lpstr>Experiment Results At evaluation points</vt:lpstr>
      <vt:lpstr>Experiment Results At evaluation points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experimental study on the active noise control using a parametric array loudspeaker</dc:title>
  <dc:creator>Microsoft Office User</dc:creator>
  <cp:lastModifiedBy>钟 瑞良</cp:lastModifiedBy>
  <cp:revision>170</cp:revision>
  <cp:lastPrinted>2020-07-22T14:32:37Z</cp:lastPrinted>
  <dcterms:created xsi:type="dcterms:W3CDTF">2020-07-19T09:37:36Z</dcterms:created>
  <dcterms:modified xsi:type="dcterms:W3CDTF">2020-07-23T06:04:00Z</dcterms:modified>
</cp:coreProperties>
</file>